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82" r:id="rId3"/>
    <p:sldId id="257" r:id="rId4"/>
    <p:sldId id="268" r:id="rId5"/>
    <p:sldId id="270" r:id="rId6"/>
    <p:sldId id="269" r:id="rId7"/>
    <p:sldId id="276" r:id="rId8"/>
    <p:sldId id="279" r:id="rId9"/>
    <p:sldId id="260" r:id="rId10"/>
    <p:sldId id="280" r:id="rId11"/>
    <p:sldId id="267" r:id="rId12"/>
    <p:sldId id="281" r:id="rId13"/>
    <p:sldId id="277" r:id="rId14"/>
    <p:sldId id="262" r:id="rId15"/>
    <p:sldId id="263" r:id="rId16"/>
    <p:sldId id="271" r:id="rId17"/>
    <p:sldId id="272" r:id="rId18"/>
    <p:sldId id="264"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65" autoAdjust="0"/>
  </p:normalViewPr>
  <p:slideViewPr>
    <p:cSldViewPr>
      <p:cViewPr>
        <p:scale>
          <a:sx n="70" d="100"/>
          <a:sy n="70" d="100"/>
        </p:scale>
        <p:origin x="-1974" y="-22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31D4D2-1AE4-4002-970F-1F4C11A32D24}" type="datetimeFigureOut">
              <a:rPr lang="en-US" smtClean="0"/>
              <a:t>4/5/2013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BE6107-2C11-4485-8596-E484AEAC8614}" type="slidenum">
              <a:rPr lang="en-US" smtClean="0"/>
              <a:t>‹#›</a:t>
            </a:fld>
            <a:endParaRPr lang="en-US"/>
          </a:p>
        </p:txBody>
      </p:sp>
    </p:spTree>
    <p:extLst>
      <p:ext uri="{BB962C8B-B14F-4D97-AF65-F5344CB8AC3E}">
        <p14:creationId xmlns:p14="http://schemas.microsoft.com/office/powerpoint/2010/main" val="1345349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ilamentgames.com/projects/cell-command"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coolmath-games.com/0-papas-burgeria/index.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quandarygame.org/"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Game controller image: http://studentsareenough.wordpress.com/2013/01/09/no-games-the-importance-of-consistency/</a:t>
            </a:r>
          </a:p>
          <a:p>
            <a:r>
              <a:rPr lang="en-US" dirty="0" smtClean="0"/>
              <a:t>Games in classroom</a:t>
            </a:r>
            <a:r>
              <a:rPr lang="en-US" baseline="0" dirty="0" smtClean="0"/>
              <a:t> image: http://www.guardian.co.uk/teacher-network/2012/sep/14/gaming-in-education-tips-for-teachers-ollie-bray</a:t>
            </a:r>
          </a:p>
          <a:p>
            <a:r>
              <a:rPr lang="en-US" baseline="0" dirty="0" smtClean="0"/>
              <a:t>Ecology of learning image: http://ecologyofeducation.net/wsite/?cat=716</a:t>
            </a:r>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2</a:t>
            </a:fld>
            <a:endParaRPr lang="en-US"/>
          </a:p>
        </p:txBody>
      </p:sp>
    </p:spTree>
    <p:extLst>
      <p:ext uri="{BB962C8B-B14F-4D97-AF65-F5344CB8AC3E}">
        <p14:creationId xmlns:p14="http://schemas.microsoft.com/office/powerpoint/2010/main" val="1058244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LGN image: http://www.unaoc.org/2012/07/united-nations-alliance-of-civilizations-launches-2012-create-unaoc-challenge/</a:t>
            </a:r>
          </a:p>
          <a:p>
            <a:r>
              <a:rPr lang="en-US" dirty="0" smtClean="0"/>
              <a:t>Filament games image</a:t>
            </a:r>
            <a:r>
              <a:rPr lang="en-US" baseline="0" dirty="0" smtClean="0"/>
              <a:t>: http://compscigail.blogspot.com/2011/07/so-i-found-this-great-learning-games.html</a:t>
            </a:r>
          </a:p>
          <a:p>
            <a:r>
              <a:rPr lang="en-US" baseline="0" dirty="0" smtClean="0"/>
              <a:t>Game for Change image: http://en.wikipedia.org/wiki/Games_for_Change</a:t>
            </a:r>
          </a:p>
          <a:p>
            <a:r>
              <a:rPr lang="en-US" baseline="0" dirty="0" smtClean="0"/>
              <a:t>Gambit image: http://bostinno.streetwise.co/2010/05/19/mit-gambit-game-lab-gearing-up-to-find-the-future-of-gaming-again/</a:t>
            </a:r>
          </a:p>
          <a:p>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5</a:t>
            </a:fld>
            <a:endParaRPr lang="en-US"/>
          </a:p>
        </p:txBody>
      </p:sp>
    </p:spTree>
    <p:extLst>
      <p:ext uri="{BB962C8B-B14F-4D97-AF65-F5344CB8AC3E}">
        <p14:creationId xmlns:p14="http://schemas.microsoft.com/office/powerpoint/2010/main" val="2511079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(Image retrieved on 02/10/13 from: </a:t>
            </a:r>
            <a:r>
              <a:rPr lang="en-US" dirty="0" smtClean="0">
                <a:effectLst/>
                <a:hlinkClick r:id="rId3"/>
              </a:rPr>
              <a:t>https://www.filamentgames.com/projects/cell-command</a:t>
            </a:r>
            <a:r>
              <a:rPr lang="en-US" dirty="0" smtClean="0">
                <a:effectLst/>
              </a:rPr>
              <a:t>)</a:t>
            </a:r>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8</a:t>
            </a:fld>
            <a:endParaRPr lang="en-US"/>
          </a:p>
        </p:txBody>
      </p:sp>
    </p:spTree>
    <p:extLst>
      <p:ext uri="{BB962C8B-B14F-4D97-AF65-F5344CB8AC3E}">
        <p14:creationId xmlns:p14="http://schemas.microsoft.com/office/powerpoint/2010/main" val="4170802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 mark</a:t>
            </a:r>
            <a:r>
              <a:rPr lang="en-US" baseline="0" dirty="0" smtClean="0"/>
              <a:t> face image: http://www.forbes.com/fdc/welcome_mjx.shtml</a:t>
            </a:r>
          </a:p>
          <a:p>
            <a:r>
              <a:rPr lang="en-US" baseline="0" dirty="0" smtClean="0"/>
              <a:t>Woman near computers image: http://www.123rf.com/photo_16068814_teacher-standing-at-the-computer-room-holding-papers-in-college.html</a:t>
            </a:r>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9</a:t>
            </a:fld>
            <a:endParaRPr lang="en-US"/>
          </a:p>
        </p:txBody>
      </p:sp>
    </p:spTree>
    <p:extLst>
      <p:ext uri="{BB962C8B-B14F-4D97-AF65-F5344CB8AC3E}">
        <p14:creationId xmlns:p14="http://schemas.microsoft.com/office/powerpoint/2010/main" val="718713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Papas:</a:t>
            </a:r>
            <a:r>
              <a:rPr lang="en-US" baseline="0" dirty="0" smtClean="0"/>
              <a:t> </a:t>
            </a:r>
            <a:r>
              <a:rPr lang="en-US" dirty="0" smtClean="0"/>
              <a:t>(Image retrieved on 02-04-13 from: </a:t>
            </a:r>
            <a:r>
              <a:rPr lang="en-US" dirty="0" smtClean="0">
                <a:hlinkClick r:id="rId3"/>
              </a:rPr>
              <a:t>http://www.coolmath-games.com/0-papas-burgeria/index.html</a:t>
            </a:r>
            <a:r>
              <a:rPr lang="en-US" dirty="0" smtClean="0"/>
              <a:t>)</a:t>
            </a:r>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13</a:t>
            </a:fld>
            <a:endParaRPr lang="en-US"/>
          </a:p>
        </p:txBody>
      </p:sp>
    </p:spTree>
    <p:extLst>
      <p:ext uri="{BB962C8B-B14F-4D97-AF65-F5344CB8AC3E}">
        <p14:creationId xmlns:p14="http://schemas.microsoft.com/office/powerpoint/2010/main" val="406990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a:t>
            </a:r>
            <a:r>
              <a:rPr lang="en-US" sz="1200" dirty="0" smtClean="0">
                <a:hlinkClick r:id="rId3"/>
              </a:rPr>
              <a:t>http://www.quandarygame.org/</a:t>
            </a:r>
            <a:r>
              <a:rPr lang="en-US" dirty="0" smtClean="0"/>
              <a:t> </a:t>
            </a:r>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15</a:t>
            </a:fld>
            <a:endParaRPr lang="en-US"/>
          </a:p>
        </p:txBody>
      </p:sp>
    </p:spTree>
    <p:extLst>
      <p:ext uri="{BB962C8B-B14F-4D97-AF65-F5344CB8AC3E}">
        <p14:creationId xmlns:p14="http://schemas.microsoft.com/office/powerpoint/2010/main" val="1802983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Distraction image: http://rickbelden.com/blog/2011/05/07/distraction/</a:t>
            </a:r>
          </a:p>
          <a:p>
            <a:r>
              <a:rPr lang="en-US" dirty="0" smtClean="0"/>
              <a:t>Games for learning image: http://www.aplatformforgood.org/teachers/blog/entry/game-to-learn</a:t>
            </a:r>
            <a:endParaRPr lang="en-US" dirty="0"/>
          </a:p>
        </p:txBody>
      </p:sp>
      <p:sp>
        <p:nvSpPr>
          <p:cNvPr id="4" name="Slide Number Placeholder 3"/>
          <p:cNvSpPr>
            <a:spLocks noGrp="1"/>
          </p:cNvSpPr>
          <p:nvPr>
            <p:ph type="sldNum" sz="quarter" idx="10"/>
          </p:nvPr>
        </p:nvSpPr>
        <p:spPr/>
        <p:txBody>
          <a:bodyPr/>
          <a:lstStyle/>
          <a:p>
            <a:fld id="{1CBE6107-2C11-4485-8596-E484AEAC8614}" type="slidenum">
              <a:rPr lang="en-US" smtClean="0"/>
              <a:t>19</a:t>
            </a:fld>
            <a:endParaRPr lang="en-US"/>
          </a:p>
        </p:txBody>
      </p:sp>
    </p:spTree>
    <p:extLst>
      <p:ext uri="{BB962C8B-B14F-4D97-AF65-F5344CB8AC3E}">
        <p14:creationId xmlns:p14="http://schemas.microsoft.com/office/powerpoint/2010/main" val="1346351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2C14CD3-89BD-449D-A8F6-E64BB6E24DA8}"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FE3988-F16B-4C51-B379-0BEE3AEE6E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14CD3-89BD-449D-A8F6-E64BB6E24DA8}"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FE3988-F16B-4C51-B379-0BEE3AEE6E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C14CD3-89BD-449D-A8F6-E64BB6E24DA8}"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FE3988-F16B-4C51-B379-0BEE3AEE6EB5}"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14CD3-89BD-449D-A8F6-E64BB6E24DA8}"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FE3988-F16B-4C51-B379-0BEE3AEE6EB5}"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C14CD3-89BD-449D-A8F6-E64BB6E24DA8}"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FE3988-F16B-4C51-B379-0BEE3AEE6EB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2C14CD3-89BD-449D-A8F6-E64BB6E24DA8}" type="datetimeFigureOut">
              <a:rPr lang="en-US" smtClean="0"/>
              <a:t>4/3/2013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FE3988-F16B-4C51-B379-0BEE3AEE6EB5}"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C14CD3-89BD-449D-A8F6-E64BB6E24DA8}" type="datetimeFigureOut">
              <a:rPr lang="en-US" smtClean="0"/>
              <a:t>4/3/2013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FE3988-F16B-4C51-B379-0BEE3AEE6E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C14CD3-89BD-449D-A8F6-E64BB6E24DA8}" type="datetimeFigureOut">
              <a:rPr lang="en-US" smtClean="0"/>
              <a:t>4/3/2013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FE3988-F16B-4C51-B379-0BEE3AEE6EB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2C14CD3-89BD-449D-A8F6-E64BB6E24DA8}" type="datetimeFigureOut">
              <a:rPr lang="en-US" smtClean="0"/>
              <a:t>4/3/2013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FE3988-F16B-4C51-B379-0BEE3AEE6E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2C14CD3-89BD-449D-A8F6-E64BB6E24DA8}" type="datetimeFigureOut">
              <a:rPr lang="en-US" smtClean="0"/>
              <a:t>4/3/2013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FE3988-F16B-4C51-B379-0BEE3AEE6EB5}"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C14CD3-89BD-449D-A8F6-E64BB6E24DA8}" type="datetimeFigureOut">
              <a:rPr lang="en-US" smtClean="0"/>
              <a:t>4/3/2013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FE3988-F16B-4C51-B379-0BEE3AEE6EB5}"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2C14CD3-89BD-449D-A8F6-E64BB6E24DA8}" type="datetimeFigureOut">
              <a:rPr lang="en-US" smtClean="0"/>
              <a:t>4/3/2013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90FE3988-F16B-4C51-B379-0BEE3AEE6EB5}"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quandarygame.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filamentgames.com/" TargetMode="External"/><Relationship Id="rId7" Type="http://schemas.openxmlformats.org/officeDocument/2006/relationships/hyperlink" Target="http://www.gamesforchange.org/play/"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hyperlink" Target="http://www.learninggamesnetwork.org/" TargetMode="External"/><Relationship Id="rId9" Type="http://schemas.openxmlformats.org/officeDocument/2006/relationships/hyperlink" Target="http://gambit.mit.ed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iste.org/standards/nets-for-teacher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4191000"/>
          </a:xfrm>
        </p:spPr>
        <p:txBody>
          <a:bodyPr>
            <a:normAutofit fontScale="90000"/>
          </a:bodyPr>
          <a:lstStyle/>
          <a:p>
            <a:r>
              <a:rPr lang="en-US" sz="5400" dirty="0" smtClean="0"/>
              <a:t>Games as a Vehicle to </a:t>
            </a:r>
            <a:r>
              <a:rPr lang="en-US" sz="5400" dirty="0" smtClean="0"/>
              <a:t>Develop </a:t>
            </a:r>
            <a:r>
              <a:rPr lang="en-US" sz="5400" dirty="0" smtClean="0"/>
              <a:t>Teacher Identities</a:t>
            </a:r>
            <a:r>
              <a:rPr lang="en-US" sz="5400" dirty="0" smtClean="0"/>
              <a:t>:</a:t>
            </a:r>
            <a:r>
              <a:rPr lang="en-US" dirty="0"/>
              <a:t/>
            </a:r>
            <a:br>
              <a:rPr lang="en-US" dirty="0"/>
            </a:br>
            <a:r>
              <a:rPr lang="en-US" sz="3600" dirty="0"/>
              <a:t>Exploring the Potential of Games</a:t>
            </a:r>
            <a:br>
              <a:rPr lang="en-US" sz="3600" dirty="0"/>
            </a:br>
            <a:r>
              <a:rPr lang="en-US" sz="3600" dirty="0"/>
              <a:t>in the </a:t>
            </a:r>
            <a:r>
              <a:rPr lang="en-US" sz="3600" dirty="0" smtClean="0"/>
              <a:t>Classroom </a:t>
            </a:r>
            <a:br>
              <a:rPr lang="en-US" sz="3600" dirty="0" smtClean="0"/>
            </a:br>
            <a:r>
              <a:rPr lang="en-US" sz="3600" dirty="0" smtClean="0"/>
              <a:t>Through the Len of </a:t>
            </a:r>
            <a:r>
              <a:rPr lang="en-US" sz="3600" dirty="0"/>
              <a:t>Pre-Service Teachers</a:t>
            </a:r>
            <a:r>
              <a:rPr lang="en-US" dirty="0" smtClean="0"/>
              <a:t/>
            </a:r>
            <a:br>
              <a:rPr lang="en-US" dirty="0" smtClean="0"/>
            </a:br>
            <a:endParaRPr lang="en-US" sz="2200" dirty="0"/>
          </a:p>
        </p:txBody>
      </p:sp>
      <p:sp>
        <p:nvSpPr>
          <p:cNvPr id="4" name="TextBox 3"/>
          <p:cNvSpPr txBox="1"/>
          <p:nvPr/>
        </p:nvSpPr>
        <p:spPr>
          <a:xfrm>
            <a:off x="304800" y="6038165"/>
            <a:ext cx="3352800" cy="646331"/>
          </a:xfrm>
          <a:prstGeom prst="rect">
            <a:avLst/>
          </a:prstGeom>
          <a:noFill/>
        </p:spPr>
        <p:txBody>
          <a:bodyPr wrap="square" rtlCol="0">
            <a:spAutoFit/>
          </a:bodyPr>
          <a:lstStyle/>
          <a:p>
            <a:r>
              <a:rPr lang="en-US" dirty="0">
                <a:solidFill>
                  <a:schemeClr val="tx2">
                    <a:lumMod val="60000"/>
                    <a:lumOff val="40000"/>
                  </a:schemeClr>
                </a:solidFill>
              </a:rPr>
              <a:t>Jennifer </a:t>
            </a:r>
            <a:r>
              <a:rPr lang="en-US" dirty="0" err="1">
                <a:solidFill>
                  <a:schemeClr val="tx2">
                    <a:lumMod val="60000"/>
                    <a:lumOff val="40000"/>
                  </a:schemeClr>
                </a:solidFill>
              </a:rPr>
              <a:t>Killham</a:t>
            </a:r>
            <a:r>
              <a:rPr lang="en-US" dirty="0">
                <a:solidFill>
                  <a:schemeClr val="tx2">
                    <a:lumMod val="60000"/>
                    <a:lumOff val="40000"/>
                  </a:schemeClr>
                </a:solidFill>
              </a:rPr>
              <a:t/>
            </a:r>
            <a:br>
              <a:rPr lang="en-US" dirty="0">
                <a:solidFill>
                  <a:schemeClr val="tx2">
                    <a:lumMod val="60000"/>
                    <a:lumOff val="40000"/>
                  </a:schemeClr>
                </a:solidFill>
              </a:rPr>
            </a:br>
            <a:r>
              <a:rPr lang="en-US" dirty="0">
                <a:solidFill>
                  <a:schemeClr val="tx2">
                    <a:lumMod val="60000"/>
                    <a:lumOff val="40000"/>
                  </a:schemeClr>
                </a:solidFill>
              </a:rPr>
              <a:t>4/5/2013</a:t>
            </a:r>
          </a:p>
        </p:txBody>
      </p:sp>
    </p:spTree>
    <p:extLst>
      <p:ext uri="{BB962C8B-B14F-4D97-AF65-F5344CB8AC3E}">
        <p14:creationId xmlns:p14="http://schemas.microsoft.com/office/powerpoint/2010/main" val="481203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It met the net standard </a:t>
            </a:r>
            <a:r>
              <a:rPr lang="en-US" b="1" dirty="0"/>
              <a:t>(#2)</a:t>
            </a:r>
            <a:r>
              <a:rPr lang="en-US" dirty="0"/>
              <a:t> </a:t>
            </a:r>
            <a:r>
              <a:rPr lang="en-US" b="1" dirty="0"/>
              <a:t>Design and Develop Digital Age Learning Experiences and Assessments</a:t>
            </a:r>
            <a:r>
              <a:rPr lang="en-US" dirty="0"/>
              <a:t> by Incorporating extensive learning of cells and how they operate through the game cell command. Not only did the student learn more, but the student was able to grasp the concept better through the use of entertainment and interest. However, with the assessment part the teacher was able to see when a student would get it wrong because it flashed red (if the teacher walked around and observed the students). However the game did not keep track of the number of wrong answers. </a:t>
            </a:r>
          </a:p>
        </p:txBody>
      </p:sp>
      <p:sp>
        <p:nvSpPr>
          <p:cNvPr id="2" name="Title 1"/>
          <p:cNvSpPr>
            <a:spLocks noGrp="1"/>
          </p:cNvSpPr>
          <p:nvPr>
            <p:ph type="title"/>
          </p:nvPr>
        </p:nvSpPr>
        <p:spPr/>
        <p:txBody>
          <a:bodyPr/>
          <a:lstStyle/>
          <a:p>
            <a:r>
              <a:rPr lang="en-US" dirty="0" smtClean="0"/>
              <a:t>Peer Review of Cell Command</a:t>
            </a:r>
            <a:endParaRPr lang="en-US" dirty="0"/>
          </a:p>
        </p:txBody>
      </p:sp>
    </p:spTree>
    <p:extLst>
      <p:ext uri="{BB962C8B-B14F-4D97-AF65-F5344CB8AC3E}">
        <p14:creationId xmlns:p14="http://schemas.microsoft.com/office/powerpoint/2010/main" val="3998802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274638"/>
            <a:ext cx="2830286" cy="639762"/>
          </a:xfrm>
        </p:spPr>
        <p:txBody>
          <a:bodyPr/>
          <a:lstStyle/>
          <a:p>
            <a:r>
              <a:rPr lang="en-US" dirty="0" smtClean="0"/>
              <a:t>James Paul Gee</a:t>
            </a:r>
            <a:endParaRPr lang="en-US" dirty="0"/>
          </a:p>
        </p:txBody>
      </p:sp>
      <p:sp>
        <p:nvSpPr>
          <p:cNvPr id="6" name="Content Placeholder 5"/>
          <p:cNvSpPr>
            <a:spLocks noGrp="1"/>
          </p:cNvSpPr>
          <p:nvPr>
            <p:ph sz="half" idx="2"/>
          </p:nvPr>
        </p:nvSpPr>
        <p:spPr>
          <a:xfrm>
            <a:off x="3211286" y="2677299"/>
            <a:ext cx="5704114" cy="3494901"/>
          </a:xfrm>
          <a:solidFill>
            <a:schemeClr val="accent1">
              <a:lumMod val="40000"/>
              <a:lumOff val="60000"/>
            </a:schemeClr>
          </a:solidFill>
        </p:spPr>
        <p:txBody>
          <a:bodyPr numCol="2">
            <a:normAutofit fontScale="55000" lnSpcReduction="20000"/>
          </a:bodyPr>
          <a:lstStyle/>
          <a:p>
            <a:pPr marL="514350" indent="-514350">
              <a:buFont typeface="+mj-lt"/>
              <a:buAutoNum type="arabicPeriod"/>
            </a:pPr>
            <a:r>
              <a:rPr lang="en-US" sz="3300" b="1" dirty="0" smtClean="0">
                <a:solidFill>
                  <a:schemeClr val="accent2">
                    <a:lumMod val="75000"/>
                  </a:schemeClr>
                </a:solidFill>
              </a:rPr>
              <a:t>Identity </a:t>
            </a:r>
          </a:p>
          <a:p>
            <a:pPr marL="514350" indent="-514350">
              <a:buFont typeface="+mj-lt"/>
              <a:buAutoNum type="arabicPeriod"/>
            </a:pPr>
            <a:r>
              <a:rPr lang="en-US" sz="3300" b="1" dirty="0" smtClean="0">
                <a:solidFill>
                  <a:schemeClr val="accent2">
                    <a:lumMod val="75000"/>
                  </a:schemeClr>
                </a:solidFill>
              </a:rPr>
              <a:t>Interaction</a:t>
            </a:r>
          </a:p>
          <a:p>
            <a:pPr marL="514350" indent="-514350">
              <a:buFont typeface="+mj-lt"/>
              <a:buAutoNum type="arabicPeriod"/>
            </a:pPr>
            <a:r>
              <a:rPr lang="en-US" sz="3300" b="1" dirty="0" smtClean="0">
                <a:solidFill>
                  <a:schemeClr val="accent2">
                    <a:lumMod val="75000"/>
                  </a:schemeClr>
                </a:solidFill>
              </a:rPr>
              <a:t>Production</a:t>
            </a:r>
          </a:p>
          <a:p>
            <a:pPr marL="514350" indent="-514350">
              <a:buFont typeface="+mj-lt"/>
              <a:buAutoNum type="arabicPeriod"/>
            </a:pPr>
            <a:r>
              <a:rPr lang="en-US" sz="3300" b="1" dirty="0" smtClean="0">
                <a:solidFill>
                  <a:schemeClr val="accent2">
                    <a:lumMod val="75000"/>
                  </a:schemeClr>
                </a:solidFill>
              </a:rPr>
              <a:t>Risk taking</a:t>
            </a:r>
          </a:p>
          <a:p>
            <a:pPr marL="514350" indent="-514350">
              <a:buFont typeface="+mj-lt"/>
              <a:buAutoNum type="arabicPeriod"/>
            </a:pPr>
            <a:r>
              <a:rPr lang="en-US" sz="3300" b="1" dirty="0" smtClean="0">
                <a:solidFill>
                  <a:schemeClr val="accent2">
                    <a:lumMod val="75000"/>
                  </a:schemeClr>
                </a:solidFill>
              </a:rPr>
              <a:t>Customization</a:t>
            </a:r>
          </a:p>
          <a:p>
            <a:pPr marL="514350" indent="-514350">
              <a:buFont typeface="+mj-lt"/>
              <a:buAutoNum type="arabicPeriod"/>
            </a:pPr>
            <a:r>
              <a:rPr lang="en-US" sz="3300" b="1" dirty="0" smtClean="0">
                <a:solidFill>
                  <a:schemeClr val="accent2">
                    <a:lumMod val="75000"/>
                  </a:schemeClr>
                </a:solidFill>
              </a:rPr>
              <a:t>Agency</a:t>
            </a:r>
          </a:p>
          <a:p>
            <a:pPr marL="514350" indent="-514350">
              <a:buFont typeface="+mj-lt"/>
              <a:buAutoNum type="arabicPeriod"/>
            </a:pPr>
            <a:r>
              <a:rPr lang="en-US" sz="3300" b="1" dirty="0" smtClean="0">
                <a:solidFill>
                  <a:schemeClr val="accent2">
                    <a:lumMod val="75000"/>
                  </a:schemeClr>
                </a:solidFill>
              </a:rPr>
              <a:t>Well-ordered problems</a:t>
            </a:r>
          </a:p>
          <a:p>
            <a:pPr marL="514350" indent="-514350">
              <a:buFont typeface="+mj-lt"/>
              <a:buAutoNum type="arabicPeriod"/>
            </a:pPr>
            <a:r>
              <a:rPr lang="en-US" sz="3300" b="1" dirty="0" smtClean="0">
                <a:solidFill>
                  <a:schemeClr val="accent2">
                    <a:lumMod val="75000"/>
                  </a:schemeClr>
                </a:solidFill>
              </a:rPr>
              <a:t>Challenge and consolidation</a:t>
            </a:r>
          </a:p>
          <a:p>
            <a:pPr marL="514350" indent="-514350">
              <a:buFont typeface="+mj-lt"/>
              <a:buAutoNum type="arabicPeriod"/>
            </a:pPr>
            <a:r>
              <a:rPr lang="en-US" sz="3300" b="1" dirty="0" smtClean="0">
                <a:solidFill>
                  <a:schemeClr val="accent2">
                    <a:lumMod val="75000"/>
                  </a:schemeClr>
                </a:solidFill>
              </a:rPr>
              <a:t>Just-in-time and “on demand”</a:t>
            </a:r>
          </a:p>
          <a:p>
            <a:pPr marL="514350" indent="-514350">
              <a:buFont typeface="+mj-lt"/>
              <a:buAutoNum type="arabicPeriod"/>
            </a:pPr>
            <a:r>
              <a:rPr lang="en-US" sz="3300" b="1" dirty="0" smtClean="0">
                <a:solidFill>
                  <a:schemeClr val="accent2">
                    <a:lumMod val="75000"/>
                  </a:schemeClr>
                </a:solidFill>
              </a:rPr>
              <a:t>Situated meanings</a:t>
            </a:r>
          </a:p>
          <a:p>
            <a:pPr marL="514350" indent="-514350">
              <a:buFont typeface="+mj-lt"/>
              <a:buAutoNum type="arabicPeriod"/>
            </a:pPr>
            <a:r>
              <a:rPr lang="en-US" sz="3300" b="1" dirty="0" smtClean="0">
                <a:solidFill>
                  <a:schemeClr val="accent2">
                    <a:lumMod val="75000"/>
                  </a:schemeClr>
                </a:solidFill>
              </a:rPr>
              <a:t>Pleasantly frustrating</a:t>
            </a:r>
          </a:p>
          <a:p>
            <a:pPr marL="514350" indent="-514350">
              <a:buFont typeface="+mj-lt"/>
              <a:buAutoNum type="arabicPeriod"/>
            </a:pPr>
            <a:r>
              <a:rPr lang="en-US" sz="3300" b="1" dirty="0" smtClean="0">
                <a:solidFill>
                  <a:schemeClr val="accent2">
                    <a:lumMod val="75000"/>
                  </a:schemeClr>
                </a:solidFill>
              </a:rPr>
              <a:t>Systems thinking</a:t>
            </a:r>
          </a:p>
          <a:p>
            <a:pPr marL="514350" indent="-514350">
              <a:buFont typeface="+mj-lt"/>
              <a:buAutoNum type="arabicPeriod"/>
            </a:pPr>
            <a:r>
              <a:rPr lang="en-US" sz="3300" b="1" dirty="0">
                <a:solidFill>
                  <a:schemeClr val="accent2">
                    <a:lumMod val="75000"/>
                  </a:schemeClr>
                </a:solidFill>
              </a:rPr>
              <a:t>Explore, Think Laterally, Rethink </a:t>
            </a:r>
            <a:r>
              <a:rPr lang="en-US" sz="3300" b="1" dirty="0" smtClean="0">
                <a:solidFill>
                  <a:schemeClr val="accent2">
                    <a:lumMod val="75000"/>
                  </a:schemeClr>
                </a:solidFill>
              </a:rPr>
              <a:t>Goals</a:t>
            </a:r>
          </a:p>
          <a:p>
            <a:pPr marL="514350" indent="-514350">
              <a:buFont typeface="+mj-lt"/>
              <a:buAutoNum type="arabicPeriod"/>
            </a:pPr>
            <a:r>
              <a:rPr lang="en-US" sz="3300" b="1" dirty="0" smtClean="0">
                <a:solidFill>
                  <a:schemeClr val="accent2">
                    <a:lumMod val="75000"/>
                  </a:schemeClr>
                </a:solidFill>
              </a:rPr>
              <a:t>Smart tools and distributed knowledge</a:t>
            </a:r>
          </a:p>
          <a:p>
            <a:pPr marL="514350" indent="-514350">
              <a:buFont typeface="+mj-lt"/>
              <a:buAutoNum type="arabicPeriod"/>
            </a:pPr>
            <a:r>
              <a:rPr lang="en-US" sz="3300" b="1" dirty="0" smtClean="0">
                <a:solidFill>
                  <a:schemeClr val="accent2">
                    <a:lumMod val="75000"/>
                  </a:schemeClr>
                </a:solidFill>
              </a:rPr>
              <a:t>Cross functional teams</a:t>
            </a:r>
          </a:p>
          <a:p>
            <a:pPr marL="514350" indent="-514350">
              <a:buFont typeface="+mj-lt"/>
              <a:buAutoNum type="arabicPeriod"/>
            </a:pPr>
            <a:r>
              <a:rPr lang="en-US" sz="3300" b="1" dirty="0" smtClean="0">
                <a:solidFill>
                  <a:schemeClr val="accent2">
                    <a:lumMod val="75000"/>
                  </a:schemeClr>
                </a:solidFill>
              </a:rPr>
              <a:t>Distributed teams</a:t>
            </a:r>
          </a:p>
          <a:p>
            <a:endParaRPr lang="en-US" b="1" dirty="0">
              <a:solidFill>
                <a:schemeClr val="bg1"/>
              </a:solidFill>
            </a:endParaRPr>
          </a:p>
          <a:p>
            <a:pPr marL="0" indent="0">
              <a:buNone/>
            </a:pPr>
            <a:endParaRPr lang="en-US" sz="1800" dirty="0" smtClean="0"/>
          </a:p>
        </p:txBody>
      </p:sp>
      <p:sp>
        <p:nvSpPr>
          <p:cNvPr id="5" name="Text Placeholder 4"/>
          <p:cNvSpPr>
            <a:spLocks noGrp="1"/>
          </p:cNvSpPr>
          <p:nvPr>
            <p:ph type="body" sz="quarter" idx="3"/>
          </p:nvPr>
        </p:nvSpPr>
        <p:spPr>
          <a:xfrm>
            <a:off x="3429001" y="609600"/>
            <a:ext cx="5257800" cy="1163678"/>
          </a:xfrm>
        </p:spPr>
        <p:txBody>
          <a:bodyPr>
            <a:normAutofit/>
          </a:bodyPr>
          <a:lstStyle/>
          <a:p>
            <a:r>
              <a:rPr lang="en-US" b="1" dirty="0" smtClean="0"/>
              <a:t>Good Video Games </a:t>
            </a:r>
          </a:p>
          <a:p>
            <a:r>
              <a:rPr lang="en-US" b="1" dirty="0" smtClean="0"/>
              <a:t>and Good Learning</a:t>
            </a:r>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83776"/>
            <a:ext cx="2516851"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15686" y="3810000"/>
            <a:ext cx="2895600" cy="553998"/>
          </a:xfrm>
          <a:prstGeom prst="rect">
            <a:avLst/>
          </a:prstGeom>
          <a:noFill/>
        </p:spPr>
        <p:txBody>
          <a:bodyPr wrap="square" rtlCol="0">
            <a:spAutoFit/>
          </a:bodyPr>
          <a:lstStyle/>
          <a:p>
            <a:r>
              <a:rPr lang="en-US" sz="1000" dirty="0"/>
              <a:t>Image retrieved on 4/1/2013 from http://www.motivateplay.com/2012/04/problems-in-education/</a:t>
            </a:r>
          </a:p>
        </p:txBody>
      </p:sp>
      <p:sp>
        <p:nvSpPr>
          <p:cNvPr id="8" name="TextBox 7"/>
          <p:cNvSpPr txBox="1"/>
          <p:nvPr/>
        </p:nvSpPr>
        <p:spPr>
          <a:xfrm>
            <a:off x="3505200" y="6258580"/>
            <a:ext cx="6248400" cy="523220"/>
          </a:xfrm>
          <a:prstGeom prst="rect">
            <a:avLst/>
          </a:prstGeom>
          <a:noFill/>
        </p:spPr>
        <p:txBody>
          <a:bodyPr wrap="square" rtlCol="0">
            <a:spAutoFit/>
          </a:bodyPr>
          <a:lstStyle/>
          <a:p>
            <a:r>
              <a:rPr lang="en-US" sz="1000" dirty="0" smtClean="0"/>
              <a:t>Retrieved </a:t>
            </a:r>
            <a:r>
              <a:rPr lang="en-US" sz="1000" dirty="0"/>
              <a:t>on 4/1/2013 from http://www.academiccolab.org/resources/documents/Good_Learning.pdf</a:t>
            </a:r>
          </a:p>
          <a:p>
            <a:endParaRPr lang="en-US" dirty="0"/>
          </a:p>
        </p:txBody>
      </p:sp>
    </p:spTree>
    <p:extLst>
      <p:ext uri="{BB962C8B-B14F-4D97-AF65-F5344CB8AC3E}">
        <p14:creationId xmlns:p14="http://schemas.microsoft.com/office/powerpoint/2010/main" val="601066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75466"/>
            <a:ext cx="8381999" cy="3801533"/>
          </a:xfrm>
        </p:spPr>
        <p:txBody>
          <a:bodyPr>
            <a:normAutofit fontScale="55000" lnSpcReduction="20000"/>
          </a:bodyPr>
          <a:lstStyle/>
          <a:p>
            <a:pPr marL="0" indent="0">
              <a:buNone/>
            </a:pPr>
            <a:r>
              <a:rPr lang="en-US" dirty="0"/>
              <a:t>1.) This game incorporated Jim Gee's </a:t>
            </a:r>
            <a:r>
              <a:rPr lang="en-US" b="1" dirty="0"/>
              <a:t>identity</a:t>
            </a:r>
            <a:r>
              <a:rPr lang="en-US" dirty="0"/>
              <a:t> category by in the game you had to be able to identify the coding and match it correctly with the other coding.</a:t>
            </a:r>
          </a:p>
          <a:p>
            <a:pPr marL="0" indent="0">
              <a:buNone/>
            </a:pPr>
            <a:r>
              <a:rPr lang="en-US" dirty="0"/>
              <a:t>2.) This game incorporated Jim Gee's </a:t>
            </a:r>
            <a:r>
              <a:rPr lang="en-US" b="1" dirty="0"/>
              <a:t>Just in Time</a:t>
            </a:r>
            <a:r>
              <a:rPr lang="en-US" dirty="0"/>
              <a:t> category by in the game you had to match the coding with </a:t>
            </a:r>
            <a:r>
              <a:rPr lang="en-US" dirty="0" err="1"/>
              <a:t>ribisome</a:t>
            </a:r>
            <a:r>
              <a:rPr lang="en-US" dirty="0"/>
              <a:t>. So it would go something like this:</a:t>
            </a:r>
          </a:p>
          <a:p>
            <a:pPr marL="0" indent="0">
              <a:buNone/>
            </a:pPr>
            <a:r>
              <a:rPr lang="en-US" dirty="0"/>
              <a:t>A----&gt; (then on the other side you would have) C</a:t>
            </a:r>
          </a:p>
          <a:p>
            <a:pPr marL="0" indent="0">
              <a:buNone/>
            </a:pPr>
            <a:r>
              <a:rPr lang="en-US" dirty="0"/>
              <a:t>G </a:t>
            </a:r>
            <a:r>
              <a:rPr lang="en-US" dirty="0" err="1"/>
              <a:t>G</a:t>
            </a:r>
            <a:endParaRPr lang="en-US" dirty="0"/>
          </a:p>
          <a:p>
            <a:pPr marL="0" indent="0">
              <a:buNone/>
            </a:pPr>
            <a:r>
              <a:rPr lang="en-US" dirty="0"/>
              <a:t>U </a:t>
            </a:r>
            <a:r>
              <a:rPr lang="en-US" dirty="0" err="1"/>
              <a:t>U</a:t>
            </a:r>
            <a:endParaRPr lang="en-US" dirty="0"/>
          </a:p>
          <a:p>
            <a:pPr marL="0" indent="0">
              <a:buNone/>
            </a:pPr>
            <a:r>
              <a:rPr lang="en-US" dirty="0"/>
              <a:t>C </a:t>
            </a:r>
            <a:r>
              <a:rPr lang="en-US" dirty="0" err="1"/>
              <a:t>C</a:t>
            </a:r>
            <a:r>
              <a:rPr lang="en-US" dirty="0"/>
              <a:t> (and since they match you click on the left hand side and you get it right!)</a:t>
            </a:r>
          </a:p>
          <a:p>
            <a:pPr marL="0" indent="0">
              <a:buNone/>
            </a:pPr>
            <a:r>
              <a:rPr lang="en-US" dirty="0"/>
              <a:t>G</a:t>
            </a:r>
          </a:p>
          <a:p>
            <a:pPr marL="0" indent="0">
              <a:buNone/>
            </a:pPr>
            <a:r>
              <a:rPr lang="en-US" dirty="0"/>
              <a:t>C</a:t>
            </a:r>
          </a:p>
          <a:p>
            <a:pPr marL="0" indent="0">
              <a:buNone/>
            </a:pPr>
            <a:endParaRPr lang="en-US" dirty="0"/>
          </a:p>
          <a:p>
            <a:pPr marL="0" indent="0">
              <a:buNone/>
            </a:pPr>
            <a:r>
              <a:rPr lang="en-US" dirty="0"/>
              <a:t>But you have to have the right timing (because the ones on the left move up) if you don't have the right timing, you get it wrong. (you have to hit the right side when the two </a:t>
            </a:r>
            <a:r>
              <a:rPr lang="en-US" dirty="0" err="1"/>
              <a:t>codings</a:t>
            </a:r>
            <a:r>
              <a:rPr lang="en-US" dirty="0"/>
              <a:t> are matched up together)</a:t>
            </a:r>
          </a:p>
          <a:p>
            <a:pPr marL="0" indent="0">
              <a:buNone/>
            </a:pPr>
            <a:endParaRPr lang="en-US" dirty="0"/>
          </a:p>
          <a:p>
            <a:pPr marL="0" indent="0">
              <a:buNone/>
            </a:pPr>
            <a:r>
              <a:rPr lang="en-US" dirty="0"/>
              <a:t>3.) However this game, did not incorporate </a:t>
            </a:r>
            <a:r>
              <a:rPr lang="en-US" b="1" dirty="0"/>
              <a:t>system thinking.</a:t>
            </a:r>
            <a:r>
              <a:rPr lang="en-US" dirty="0"/>
              <a:t> The game did not require much thinking or processing. (it used very little brain power). The game focused more on mentally being aware and observant but you didn't have to think much when playing the game</a:t>
            </a:r>
            <a:r>
              <a:rPr lang="en-US" dirty="0" smtClean="0"/>
              <a:t>.</a:t>
            </a:r>
            <a:endParaRPr lang="en-US" dirty="0"/>
          </a:p>
        </p:txBody>
      </p:sp>
      <p:sp>
        <p:nvSpPr>
          <p:cNvPr id="2" name="Title 1"/>
          <p:cNvSpPr>
            <a:spLocks noGrp="1"/>
          </p:cNvSpPr>
          <p:nvPr>
            <p:ph type="title"/>
          </p:nvPr>
        </p:nvSpPr>
        <p:spPr/>
        <p:txBody>
          <a:bodyPr>
            <a:normAutofit fontScale="90000"/>
          </a:bodyPr>
          <a:lstStyle/>
          <a:p>
            <a:r>
              <a:rPr lang="en-US" dirty="0" smtClean="0"/>
              <a:t>Peer Review of Cell Command (cont.)</a:t>
            </a:r>
            <a:endParaRPr lang="en-US" dirty="0"/>
          </a:p>
        </p:txBody>
      </p:sp>
      <p:sp>
        <p:nvSpPr>
          <p:cNvPr id="4" name="TextBox 3"/>
          <p:cNvSpPr txBox="1"/>
          <p:nvPr/>
        </p:nvSpPr>
        <p:spPr>
          <a:xfrm>
            <a:off x="533400" y="2069068"/>
            <a:ext cx="2590800" cy="369332"/>
          </a:xfrm>
          <a:prstGeom prst="rect">
            <a:avLst/>
          </a:prstGeom>
          <a:noFill/>
        </p:spPr>
        <p:txBody>
          <a:bodyPr wrap="square" rtlCol="0">
            <a:spAutoFit/>
          </a:bodyPr>
          <a:lstStyle/>
          <a:p>
            <a:r>
              <a:rPr lang="en-US" b="1" dirty="0" smtClean="0">
                <a:solidFill>
                  <a:schemeClr val="tx2">
                    <a:lumMod val="60000"/>
                    <a:lumOff val="40000"/>
                  </a:schemeClr>
                </a:solidFill>
              </a:rPr>
              <a:t>Gee’s framework:</a:t>
            </a:r>
            <a:endParaRPr lang="en-US" b="1" dirty="0">
              <a:solidFill>
                <a:schemeClr val="tx2">
                  <a:lumMod val="60000"/>
                  <a:lumOff val="40000"/>
                </a:schemeClr>
              </a:solidFill>
            </a:endParaRPr>
          </a:p>
        </p:txBody>
      </p:sp>
    </p:spTree>
    <p:extLst>
      <p:ext uri="{BB962C8B-B14F-4D97-AF65-F5344CB8AC3E}">
        <p14:creationId xmlns:p14="http://schemas.microsoft.com/office/powerpoint/2010/main" val="2486824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20" y="406021"/>
            <a:ext cx="2368247"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2590800"/>
            <a:ext cx="8363885" cy="3810000"/>
          </a:xfrm>
          <a:prstGeom prst="rect">
            <a:avLst/>
          </a:prstGeom>
        </p:spPr>
      </p:pic>
    </p:spTree>
    <p:extLst>
      <p:ext uri="{BB962C8B-B14F-4D97-AF65-F5344CB8AC3E}">
        <p14:creationId xmlns:p14="http://schemas.microsoft.com/office/powerpoint/2010/main" val="1259891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r>
              <a:rPr lang="en-US" dirty="0" smtClean="0"/>
              <a:t>Critique and needs</a:t>
            </a:r>
            <a:endParaRPr lang="en-US" dirty="0"/>
          </a:p>
        </p:txBody>
      </p:sp>
    </p:spTree>
    <p:extLst>
      <p:ext uri="{BB962C8B-B14F-4D97-AF65-F5344CB8AC3E}">
        <p14:creationId xmlns:p14="http://schemas.microsoft.com/office/powerpoint/2010/main" val="1676637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normAutofit/>
          </a:bodyPr>
          <a:lstStyle/>
          <a:p>
            <a:r>
              <a:rPr lang="en-US" dirty="0"/>
              <a:t>Quandary </a:t>
            </a:r>
            <a:r>
              <a:rPr lang="en-US" dirty="0" smtClean="0"/>
              <a:t/>
            </a:r>
            <a:br>
              <a:rPr lang="en-US" dirty="0" smtClean="0"/>
            </a:br>
            <a:r>
              <a:rPr lang="en-US" sz="2700" dirty="0" smtClean="0">
                <a:hlinkClick r:id="rId3"/>
              </a:rPr>
              <a:t>http</a:t>
            </a:r>
            <a:r>
              <a:rPr lang="en-US" sz="2700" dirty="0">
                <a:hlinkClick r:id="rId3"/>
              </a:rPr>
              <a:t>://www.quandarygame.org</a:t>
            </a:r>
            <a:r>
              <a:rPr lang="en-US" sz="2700" dirty="0" smtClean="0">
                <a:hlinkClick r:id="rId3"/>
              </a:rPr>
              <a:t>/</a:t>
            </a:r>
            <a:endParaRPr lang="en-US" sz="27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905000"/>
            <a:ext cx="7620000" cy="3535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57729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6910" y="2674938"/>
            <a:ext cx="6198118" cy="3451225"/>
          </a:xfrm>
        </p:spPr>
      </p:pic>
      <p:sp>
        <p:nvSpPr>
          <p:cNvPr id="2" name="Title 1"/>
          <p:cNvSpPr>
            <a:spLocks noGrp="1"/>
          </p:cNvSpPr>
          <p:nvPr>
            <p:ph type="title"/>
          </p:nvPr>
        </p:nvSpPr>
        <p:spPr/>
        <p:txBody>
          <a:bodyPr/>
          <a:lstStyle/>
          <a:p>
            <a:r>
              <a:rPr lang="en-US" dirty="0" smtClean="0"/>
              <a:t>Quandary’s Layout</a:t>
            </a:r>
            <a:endParaRPr lang="en-US" dirty="0"/>
          </a:p>
        </p:txBody>
      </p:sp>
    </p:spTree>
    <p:extLst>
      <p:ext uri="{BB962C8B-B14F-4D97-AF65-F5344CB8AC3E}">
        <p14:creationId xmlns:p14="http://schemas.microsoft.com/office/powerpoint/2010/main" val="2841849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371600"/>
            <a:ext cx="8229600" cy="3486021"/>
          </a:xfrm>
        </p:spPr>
      </p:pic>
      <p:sp>
        <p:nvSpPr>
          <p:cNvPr id="2" name="Title 1"/>
          <p:cNvSpPr>
            <a:spLocks noGrp="1"/>
          </p:cNvSpPr>
          <p:nvPr>
            <p:ph type="title"/>
          </p:nvPr>
        </p:nvSpPr>
        <p:spPr>
          <a:xfrm>
            <a:off x="1143000" y="304800"/>
            <a:ext cx="6400800" cy="639762"/>
          </a:xfrm>
        </p:spPr>
        <p:txBody>
          <a:bodyPr>
            <a:normAutofit fontScale="90000"/>
          </a:bodyPr>
          <a:lstStyle/>
          <a:p>
            <a:r>
              <a:rPr lang="en-US" dirty="0" smtClean="0"/>
              <a:t>Teacher Resources</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5487315"/>
            <a:ext cx="5410200" cy="1066357"/>
          </a:xfrm>
          <a:prstGeom prst="rect">
            <a:avLst/>
          </a:prstGeom>
        </p:spPr>
      </p:pic>
      <p:grpSp>
        <p:nvGrpSpPr>
          <p:cNvPr id="9" name="Group 8"/>
          <p:cNvGrpSpPr/>
          <p:nvPr/>
        </p:nvGrpSpPr>
        <p:grpSpPr>
          <a:xfrm>
            <a:off x="4038600" y="2677519"/>
            <a:ext cx="4829552" cy="2809796"/>
            <a:chOff x="4238248" y="2743200"/>
            <a:chExt cx="4524752" cy="2514600"/>
          </a:xfrm>
        </p:grpSpPr>
        <p:sp>
          <p:nvSpPr>
            <p:cNvPr id="8" name="Rectangle 7"/>
            <p:cNvSpPr/>
            <p:nvPr/>
          </p:nvSpPr>
          <p:spPr>
            <a:xfrm>
              <a:off x="4238248" y="2743200"/>
              <a:ext cx="4524752" cy="2514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2819400"/>
              <a:ext cx="4339017" cy="2324190"/>
            </a:xfrm>
            <a:prstGeom prst="rect">
              <a:avLst/>
            </a:prstGeom>
          </p:spPr>
        </p:pic>
      </p:grpSp>
    </p:spTree>
    <p:extLst>
      <p:ext uri="{BB962C8B-B14F-4D97-AF65-F5344CB8AC3E}">
        <p14:creationId xmlns:p14="http://schemas.microsoft.com/office/powerpoint/2010/main" val="1373137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600200"/>
            <a:ext cx="6030120" cy="4373563"/>
          </a:xfrm>
        </p:spPr>
      </p:pic>
      <p:sp>
        <p:nvSpPr>
          <p:cNvPr id="2" name="Title 1"/>
          <p:cNvSpPr>
            <a:spLocks noGrp="1"/>
          </p:cNvSpPr>
          <p:nvPr>
            <p:ph type="title"/>
          </p:nvPr>
        </p:nvSpPr>
        <p:spPr/>
        <p:txBody>
          <a:bodyPr/>
          <a:lstStyle/>
          <a:p>
            <a:r>
              <a:rPr lang="en-US" dirty="0" smtClean="0"/>
              <a:t>Quest Atlantis</a:t>
            </a:r>
            <a:endParaRPr lang="en-US" dirty="0"/>
          </a:p>
        </p:txBody>
      </p:sp>
    </p:spTree>
    <p:extLst>
      <p:ext uri="{BB962C8B-B14F-4D97-AF65-F5344CB8AC3E}">
        <p14:creationId xmlns:p14="http://schemas.microsoft.com/office/powerpoint/2010/main" val="23609784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773" y="57149"/>
            <a:ext cx="5551227" cy="3581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4597" y="3638586"/>
            <a:ext cx="5198903" cy="3006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566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Games in the classroom?</a:t>
            </a:r>
            <a:endParaRPr lang="en-US" dirty="0"/>
          </a:p>
        </p:txBody>
      </p:sp>
      <p:pic>
        <p:nvPicPr>
          <p:cNvPr id="8194" name="Picture 2" descr="https://encrypted-tbn2.gstatic.com/images?q=tbn:ANd9GcT-ZWM4N61Mn7BBYkBlQBINuu50Xw7p6tHJkEl8JBFr3A_jw7_C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00200"/>
            <a:ext cx="32004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7478" y="1981199"/>
            <a:ext cx="4587922" cy="2752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435" y="1585925"/>
            <a:ext cx="4241043" cy="3176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156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p:cTn id="13" dur="1000" fill="hold"/>
                                        <p:tgtEl>
                                          <p:spTgt spid="8195"/>
                                        </p:tgtEl>
                                        <p:attrNameLst>
                                          <p:attrName>ppt_w</p:attrName>
                                        </p:attrNameLst>
                                      </p:cBhvr>
                                      <p:tavLst>
                                        <p:tav tm="0">
                                          <p:val>
                                            <p:fltVal val="0"/>
                                          </p:val>
                                        </p:tav>
                                        <p:tav tm="100000">
                                          <p:val>
                                            <p:strVal val="#ppt_w"/>
                                          </p:val>
                                        </p:tav>
                                      </p:tavLst>
                                    </p:anim>
                                    <p:anim calcmode="lin" valueType="num">
                                      <p:cBhvr>
                                        <p:cTn id="14" dur="1000" fill="hold"/>
                                        <p:tgtEl>
                                          <p:spTgt spid="8195"/>
                                        </p:tgtEl>
                                        <p:attrNameLst>
                                          <p:attrName>ppt_h</p:attrName>
                                        </p:attrNameLst>
                                      </p:cBhvr>
                                      <p:tavLst>
                                        <p:tav tm="0">
                                          <p:val>
                                            <p:fltVal val="0"/>
                                          </p:val>
                                        </p:tav>
                                        <p:tav tm="100000">
                                          <p:val>
                                            <p:strVal val="#ppt_h"/>
                                          </p:val>
                                        </p:tav>
                                      </p:tavLst>
                                    </p:anim>
                                    <p:anim calcmode="lin" valueType="num">
                                      <p:cBhvr>
                                        <p:cTn id="15" dur="1000" fill="hold"/>
                                        <p:tgtEl>
                                          <p:spTgt spid="8195"/>
                                        </p:tgtEl>
                                        <p:attrNameLst>
                                          <p:attrName>style.rotation</p:attrName>
                                        </p:attrNameLst>
                                      </p:cBhvr>
                                      <p:tavLst>
                                        <p:tav tm="0">
                                          <p:val>
                                            <p:fltVal val="90"/>
                                          </p:val>
                                        </p:tav>
                                        <p:tav tm="100000">
                                          <p:val>
                                            <p:fltVal val="0"/>
                                          </p:val>
                                        </p:tav>
                                      </p:tavLst>
                                    </p:anim>
                                    <p:animEffect transition="in" filter="fade">
                                      <p:cBhvr>
                                        <p:cTn id="16" dur="1000"/>
                                        <p:tgtEl>
                                          <p:spTgt spid="8195"/>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8196"/>
                                        </p:tgtEl>
                                        <p:attrNameLst>
                                          <p:attrName>style.visibility</p:attrName>
                                        </p:attrNameLst>
                                      </p:cBhvr>
                                      <p:to>
                                        <p:strVal val="visible"/>
                                      </p:to>
                                    </p:set>
                                    <p:animEffect transition="in" filter="randombar(horizontal)">
                                      <p:cBhvr>
                                        <p:cTn id="21"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286000"/>
            <a:ext cx="7408333" cy="3840163"/>
          </a:xfrm>
        </p:spPr>
        <p:txBody>
          <a:bodyPr>
            <a:normAutofit lnSpcReduction="10000"/>
          </a:bodyPr>
          <a:lstStyle/>
          <a:p>
            <a:pPr marL="0" indent="0">
              <a:buNone/>
            </a:pPr>
            <a:r>
              <a:rPr lang="en-US" b="1" dirty="0" smtClean="0"/>
              <a:t>Instructions:</a:t>
            </a:r>
          </a:p>
          <a:p>
            <a:pPr marL="0" indent="0">
              <a:buNone/>
            </a:pPr>
            <a:r>
              <a:rPr lang="en-US" dirty="0" smtClean="0"/>
              <a:t>As </a:t>
            </a:r>
            <a:r>
              <a:rPr lang="en-US" dirty="0"/>
              <a:t>a class, we will be creating our own online textbook resource on games and learning using a wiki.  </a:t>
            </a:r>
            <a:endParaRPr lang="en-US" dirty="0" smtClean="0"/>
          </a:p>
          <a:p>
            <a:pPr marL="0" indent="0">
              <a:buNone/>
            </a:pPr>
            <a:endParaRPr lang="en-US" dirty="0" smtClean="0"/>
          </a:p>
          <a:p>
            <a:pPr marL="0" indent="0">
              <a:buNone/>
            </a:pPr>
            <a:r>
              <a:rPr lang="en-US" b="1" dirty="0" smtClean="0"/>
              <a:t>The </a:t>
            </a:r>
            <a:r>
              <a:rPr lang="en-US" b="1" dirty="0"/>
              <a:t>purpose of this assignment is </a:t>
            </a:r>
            <a:r>
              <a:rPr lang="en-US" b="1" dirty="0" smtClean="0"/>
              <a:t>to: </a:t>
            </a:r>
          </a:p>
          <a:p>
            <a:r>
              <a:rPr lang="en-US" dirty="0"/>
              <a:t>E</a:t>
            </a:r>
            <a:r>
              <a:rPr lang="en-US" dirty="0" smtClean="0"/>
              <a:t>xpose </a:t>
            </a:r>
            <a:r>
              <a:rPr lang="en-US" dirty="0"/>
              <a:t>you to the range of game-based learning </a:t>
            </a:r>
            <a:r>
              <a:rPr lang="en-US" dirty="0" smtClean="0"/>
              <a:t>environments</a:t>
            </a:r>
          </a:p>
          <a:p>
            <a:r>
              <a:rPr lang="en-US" dirty="0"/>
              <a:t>T</a:t>
            </a:r>
            <a:r>
              <a:rPr lang="en-US" dirty="0" smtClean="0"/>
              <a:t>o </a:t>
            </a:r>
            <a:r>
              <a:rPr lang="en-US" dirty="0"/>
              <a:t>teach you how to evaluate game </a:t>
            </a:r>
            <a:r>
              <a:rPr lang="en-US" dirty="0" smtClean="0"/>
              <a:t>spaces</a:t>
            </a:r>
          </a:p>
          <a:p>
            <a:r>
              <a:rPr lang="en-US" dirty="0"/>
              <a:t>T</a:t>
            </a:r>
            <a:r>
              <a:rPr lang="en-US" dirty="0" smtClean="0"/>
              <a:t>o </a:t>
            </a:r>
            <a:r>
              <a:rPr lang="en-US" dirty="0"/>
              <a:t>provide you with experience in using a Wiki for collaborative </a:t>
            </a:r>
            <a:r>
              <a:rPr lang="en-US" dirty="0" smtClean="0"/>
              <a:t>assignments </a:t>
            </a:r>
          </a:p>
        </p:txBody>
      </p:sp>
      <p:sp>
        <p:nvSpPr>
          <p:cNvPr id="2" name="Title 1"/>
          <p:cNvSpPr>
            <a:spLocks noGrp="1"/>
          </p:cNvSpPr>
          <p:nvPr>
            <p:ph type="title"/>
          </p:nvPr>
        </p:nvSpPr>
        <p:spPr/>
        <p:txBody>
          <a:bodyPr>
            <a:normAutofit/>
          </a:bodyPr>
          <a:lstStyle/>
          <a:p>
            <a:pPr marL="0" indent="0"/>
            <a:r>
              <a:rPr lang="en-US" sz="3600" dirty="0" smtClean="0"/>
              <a:t>E-Textbook </a:t>
            </a:r>
            <a:r>
              <a:rPr lang="en-US" sz="3600" dirty="0"/>
              <a:t>on Games &amp;</a:t>
            </a:r>
            <a:r>
              <a:rPr lang="en-US" sz="3600" dirty="0" smtClean="0"/>
              <a:t> Learning </a:t>
            </a:r>
            <a:endParaRPr lang="en-US" sz="3600" dirty="0"/>
          </a:p>
        </p:txBody>
      </p:sp>
    </p:spTree>
    <p:extLst>
      <p:ext uri="{BB962C8B-B14F-4D97-AF65-F5344CB8AC3E}">
        <p14:creationId xmlns:p14="http://schemas.microsoft.com/office/powerpoint/2010/main" val="396324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b="1" dirty="0"/>
              <a:t>You will research and find a game that incorporates your academic specialization. After which, you will complete the following: </a:t>
            </a:r>
          </a:p>
          <a:p>
            <a:pPr marL="514350" indent="-514350">
              <a:buAutoNum type="alphaLcParenBoth"/>
            </a:pPr>
            <a:r>
              <a:rPr lang="en-US" dirty="0" smtClean="0"/>
              <a:t>Write </a:t>
            </a:r>
            <a:r>
              <a:rPr lang="en-US" dirty="0"/>
              <a:t>a short description of the </a:t>
            </a:r>
            <a:r>
              <a:rPr lang="en-US" dirty="0" smtClean="0"/>
              <a:t>game </a:t>
            </a:r>
            <a:endParaRPr lang="en-US" dirty="0"/>
          </a:p>
          <a:p>
            <a:pPr marL="514350" indent="-514350">
              <a:buAutoNum type="alphaLcParenBoth"/>
            </a:pPr>
            <a:r>
              <a:rPr lang="en-US" dirty="0" smtClean="0"/>
              <a:t>Include </a:t>
            </a:r>
            <a:r>
              <a:rPr lang="en-US" dirty="0"/>
              <a:t>at least one link to the game or about the game</a:t>
            </a:r>
          </a:p>
          <a:p>
            <a:pPr marL="514350" indent="-514350">
              <a:buAutoNum type="alphaLcParenBoth"/>
            </a:pPr>
            <a:r>
              <a:rPr lang="en-US" dirty="0" smtClean="0"/>
              <a:t>Post </a:t>
            </a:r>
            <a:r>
              <a:rPr lang="en-US" dirty="0"/>
              <a:t>at least one image</a:t>
            </a:r>
          </a:p>
          <a:p>
            <a:pPr marL="514350" indent="-514350">
              <a:buAutoNum type="alphaLcParenBoth"/>
            </a:pPr>
            <a:r>
              <a:rPr lang="en-US" dirty="0" smtClean="0"/>
              <a:t>Explain </a:t>
            </a:r>
            <a:r>
              <a:rPr lang="en-US" dirty="0"/>
              <a:t>why you think the game can be used to enhance your future classroom</a:t>
            </a:r>
          </a:p>
          <a:p>
            <a:pPr marL="514350" indent="-514350">
              <a:buAutoNum type="alphaLcParenBoth"/>
            </a:pPr>
            <a:r>
              <a:rPr lang="en-US" dirty="0" smtClean="0"/>
              <a:t>Explain </a:t>
            </a:r>
            <a:r>
              <a:rPr lang="en-US" dirty="0"/>
              <a:t>at least one connection between the game and the standards. </a:t>
            </a:r>
          </a:p>
          <a:p>
            <a:endParaRPr lang="en-US" dirty="0"/>
          </a:p>
        </p:txBody>
      </p:sp>
      <p:sp>
        <p:nvSpPr>
          <p:cNvPr id="2" name="Title 1"/>
          <p:cNvSpPr>
            <a:spLocks noGrp="1"/>
          </p:cNvSpPr>
          <p:nvPr>
            <p:ph type="title"/>
          </p:nvPr>
        </p:nvSpPr>
        <p:spPr/>
        <p:txBody>
          <a:bodyPr>
            <a:normAutofit/>
          </a:bodyPr>
          <a:lstStyle/>
          <a:p>
            <a:r>
              <a:rPr lang="en-US" sz="3600" dirty="0" smtClean="0"/>
              <a:t>E-Textbook </a:t>
            </a:r>
            <a:r>
              <a:rPr lang="en-US" sz="3600" dirty="0"/>
              <a:t>on Games </a:t>
            </a:r>
            <a:r>
              <a:rPr lang="en-US" sz="3600" dirty="0" smtClean="0"/>
              <a:t>&amp; Learning (cont.)</a:t>
            </a:r>
            <a:endParaRPr lang="en-US" sz="3600" dirty="0"/>
          </a:p>
        </p:txBody>
      </p:sp>
    </p:spTree>
    <p:extLst>
      <p:ext uri="{BB962C8B-B14F-4D97-AF65-F5344CB8AC3E}">
        <p14:creationId xmlns:p14="http://schemas.microsoft.com/office/powerpoint/2010/main" val="733469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886"/>
            <a:ext cx="4953000" cy="1143000"/>
          </a:xfrm>
        </p:spPr>
        <p:txBody>
          <a:bodyPr/>
          <a:lstStyle/>
          <a:p>
            <a:r>
              <a:rPr lang="en-US" dirty="0" smtClean="0"/>
              <a:t>Sources for Games </a:t>
            </a:r>
            <a:endParaRPr lang="en-US" dirty="0"/>
          </a:p>
        </p:txBody>
      </p:sp>
      <p:sp>
        <p:nvSpPr>
          <p:cNvPr id="3" name="Text Placeholder 2"/>
          <p:cNvSpPr>
            <a:spLocks noGrp="1"/>
          </p:cNvSpPr>
          <p:nvPr>
            <p:ph type="body" idx="1"/>
          </p:nvPr>
        </p:nvSpPr>
        <p:spPr>
          <a:xfrm>
            <a:off x="4581525" y="2789238"/>
            <a:ext cx="4486275" cy="639762"/>
          </a:xfrm>
        </p:spPr>
        <p:txBody>
          <a:bodyPr>
            <a:normAutofit/>
          </a:bodyPr>
          <a:lstStyle/>
          <a:p>
            <a:r>
              <a:rPr lang="en-US" sz="2000" b="0" dirty="0" smtClean="0">
                <a:hlinkClick r:id="rId3"/>
              </a:rPr>
              <a:t>http</a:t>
            </a:r>
            <a:r>
              <a:rPr lang="en-US" sz="2000" b="0" dirty="0">
                <a:hlinkClick r:id="rId3"/>
              </a:rPr>
              <a:t>://www.filamentgames.com/</a:t>
            </a:r>
            <a:endParaRPr lang="en-US" sz="2000" b="0" dirty="0"/>
          </a:p>
        </p:txBody>
      </p:sp>
      <p:sp>
        <p:nvSpPr>
          <p:cNvPr id="5" name="Text Placeholder 4"/>
          <p:cNvSpPr>
            <a:spLocks noGrp="1"/>
          </p:cNvSpPr>
          <p:nvPr>
            <p:ph type="body" sz="quarter" idx="3"/>
          </p:nvPr>
        </p:nvSpPr>
        <p:spPr>
          <a:xfrm>
            <a:off x="0" y="5697310"/>
            <a:ext cx="4346575" cy="639762"/>
          </a:xfrm>
        </p:spPr>
        <p:txBody>
          <a:bodyPr>
            <a:normAutofit/>
          </a:bodyPr>
          <a:lstStyle/>
          <a:p>
            <a:r>
              <a:rPr lang="en-US" sz="2000" b="0" dirty="0">
                <a:hlinkClick r:id="rId4"/>
              </a:rPr>
              <a:t>www.learninggamesnetwork.org/</a:t>
            </a:r>
            <a:endParaRPr lang="en-US" sz="2000" b="0"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8699" y="2286000"/>
            <a:ext cx="3886201" cy="495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http://www.unaoc.org/wp-content/uploads/partner-lg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475" y="3810000"/>
            <a:ext cx="2524125" cy="252412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48200" y="5955268"/>
            <a:ext cx="4267200" cy="400110"/>
          </a:xfrm>
          <a:prstGeom prst="rect">
            <a:avLst/>
          </a:prstGeom>
          <a:noFill/>
        </p:spPr>
        <p:txBody>
          <a:bodyPr wrap="square" rtlCol="0">
            <a:spAutoFit/>
          </a:bodyPr>
          <a:lstStyle/>
          <a:p>
            <a:r>
              <a:rPr lang="en-US" sz="2000" dirty="0">
                <a:hlinkClick r:id="rId7"/>
              </a:rPr>
              <a:t>http://www.gamesforchange.org/play/</a:t>
            </a:r>
            <a:endParaRPr lang="en-US" sz="2000" dirty="0"/>
          </a:p>
        </p:txBody>
      </p:sp>
      <p:pic>
        <p:nvPicPr>
          <p:cNvPr id="2053"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91893" y="3886200"/>
            <a:ext cx="20955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76262" y="2959626"/>
            <a:ext cx="2628900" cy="400110"/>
          </a:xfrm>
          <a:prstGeom prst="rect">
            <a:avLst/>
          </a:prstGeom>
          <a:noFill/>
        </p:spPr>
        <p:txBody>
          <a:bodyPr wrap="square" rtlCol="0">
            <a:spAutoFit/>
          </a:bodyPr>
          <a:lstStyle/>
          <a:p>
            <a:r>
              <a:rPr lang="en-US" sz="2000" dirty="0">
                <a:hlinkClick r:id="rId9"/>
              </a:rPr>
              <a:t>http://gambit.mit.edu/</a:t>
            </a:r>
            <a:endParaRPr lang="en-US" sz="2000" dirty="0"/>
          </a:p>
        </p:txBody>
      </p:sp>
      <p:pic>
        <p:nvPicPr>
          <p:cNvPr id="2054"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 y="2037203"/>
            <a:ext cx="3324225"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6366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990600"/>
            <a:ext cx="6325483" cy="5753903"/>
          </a:xfrm>
          <a:prstGeom prst="rect">
            <a:avLst/>
          </a:prstGeom>
          <a:ln w="38100">
            <a:solidFill>
              <a:schemeClr val="tx1">
                <a:lumMod val="75000"/>
                <a:lumOff val="25000"/>
              </a:schemeClr>
            </a:solid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533400"/>
            <a:ext cx="4689198" cy="2324329"/>
          </a:xfrm>
          <a:prstGeom prst="rect">
            <a:avLst/>
          </a:prstGeom>
        </p:spPr>
      </p:pic>
      <p:sp>
        <p:nvSpPr>
          <p:cNvPr id="6" name="TextBox 5"/>
          <p:cNvSpPr txBox="1"/>
          <p:nvPr/>
        </p:nvSpPr>
        <p:spPr>
          <a:xfrm>
            <a:off x="609600" y="457200"/>
            <a:ext cx="2743200" cy="523220"/>
          </a:xfrm>
          <a:prstGeom prst="rect">
            <a:avLst/>
          </a:prstGeom>
          <a:noFill/>
        </p:spPr>
        <p:txBody>
          <a:bodyPr wrap="square" rtlCol="0">
            <a:spAutoFit/>
          </a:bodyPr>
          <a:lstStyle/>
          <a:p>
            <a:r>
              <a:rPr lang="en-US" sz="2800" dirty="0" smtClean="0">
                <a:solidFill>
                  <a:schemeClr val="bg1"/>
                </a:solidFill>
              </a:rPr>
              <a:t>Wiki Template</a:t>
            </a:r>
            <a:endParaRPr lang="en-US" sz="2800" dirty="0">
              <a:solidFill>
                <a:schemeClr val="bg1"/>
              </a:solidFill>
            </a:endParaRPr>
          </a:p>
        </p:txBody>
      </p:sp>
    </p:spTree>
    <p:extLst>
      <p:ext uri="{BB962C8B-B14F-4D97-AF65-F5344CB8AC3E}">
        <p14:creationId xmlns:p14="http://schemas.microsoft.com/office/powerpoint/2010/main" val="4194729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SIMS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141" y="1624921"/>
            <a:ext cx="8648259" cy="3556679"/>
          </a:xfrm>
          <a:prstGeom prst="rect">
            <a:avLst/>
          </a:prstGeom>
        </p:spPr>
      </p:pic>
    </p:spTree>
    <p:extLst>
      <p:ext uri="{BB962C8B-B14F-4D97-AF65-F5344CB8AC3E}">
        <p14:creationId xmlns:p14="http://schemas.microsoft.com/office/powerpoint/2010/main" val="128144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438400"/>
            <a:ext cx="8077199" cy="4114799"/>
          </a:xfrm>
        </p:spPr>
        <p:txBody>
          <a:bodyPr>
            <a:normAutofit fontScale="55000" lnSpcReduction="20000"/>
          </a:bodyPr>
          <a:lstStyle/>
          <a:p>
            <a:pPr marL="0" indent="0">
              <a:buNone/>
            </a:pPr>
            <a:r>
              <a:rPr lang="en-US" sz="3300" b="1" u="sng" dirty="0"/>
              <a:t>Connecting Cell Command to the classroom</a:t>
            </a:r>
            <a:endParaRPr lang="en-US" sz="3300" b="1" dirty="0"/>
          </a:p>
          <a:p>
            <a:r>
              <a:rPr lang="en-US" dirty="0"/>
              <a:t>Cell command can be used as a game that you play before, after, or during your lessons of the cell. The learning objectives for this game are as following:</a:t>
            </a:r>
          </a:p>
          <a:p>
            <a:r>
              <a:rPr lang="en-US" dirty="0"/>
              <a:t>-knowledge of the components of the cell theory</a:t>
            </a:r>
          </a:p>
          <a:p>
            <a:r>
              <a:rPr lang="en-US" dirty="0"/>
              <a:t>-knowledge of the structures and functions of the major organelles</a:t>
            </a:r>
          </a:p>
          <a:p>
            <a:r>
              <a:rPr lang="en-US" dirty="0"/>
              <a:t>-knowledge of the functions cells do to sustain a living organism</a:t>
            </a:r>
          </a:p>
          <a:p>
            <a:r>
              <a:rPr lang="en-US" dirty="0"/>
              <a:t>-relating structure of a cell to the function that cell performs</a:t>
            </a:r>
          </a:p>
          <a:p>
            <a:pPr marL="0" indent="0">
              <a:buNone/>
            </a:pPr>
            <a:r>
              <a:rPr lang="en-US" dirty="0"/>
              <a:t/>
            </a:r>
            <a:br>
              <a:rPr lang="en-US" dirty="0"/>
            </a:br>
            <a:endParaRPr lang="en-US" dirty="0"/>
          </a:p>
          <a:p>
            <a:pPr marL="0" indent="0">
              <a:buNone/>
            </a:pPr>
            <a:r>
              <a:rPr lang="en-US" sz="3300" b="1" u="sng" dirty="0"/>
              <a:t>Connecting Cell Command to technology </a:t>
            </a:r>
            <a:endParaRPr lang="en-US" sz="3300" dirty="0"/>
          </a:p>
          <a:p>
            <a:r>
              <a:rPr lang="en-US" dirty="0"/>
              <a:t>This game connects your lesson of the cell to technology as being an extra resource for you as the teacher and your students to have to learn more about the cell in a different form that is more hands on. </a:t>
            </a:r>
          </a:p>
          <a:p>
            <a:endParaRPr lang="en-US" dirty="0"/>
          </a:p>
          <a:p>
            <a:pPr marL="0" indent="0">
              <a:buNone/>
            </a:pPr>
            <a:r>
              <a:rPr lang="en-US" sz="3300" b="1" u="sng" dirty="0"/>
              <a:t>Connecting Cell Command to the </a:t>
            </a:r>
            <a:r>
              <a:rPr lang="en-US" sz="3300" b="1" u="sng" dirty="0">
                <a:hlinkClick r:id="rId3"/>
              </a:rPr>
              <a:t>NETS</a:t>
            </a:r>
            <a:r>
              <a:rPr lang="en-US" sz="3300" b="1" u="sng" dirty="0"/>
              <a:t> standards</a:t>
            </a:r>
            <a:endParaRPr lang="en-US" sz="3300" b="1" dirty="0"/>
          </a:p>
          <a:p>
            <a:r>
              <a:rPr lang="en-US" dirty="0"/>
              <a:t>According to the NETS Standards, this game allows </a:t>
            </a:r>
            <a:r>
              <a:rPr lang="en-US" i="1" dirty="0"/>
              <a:t>digital age learning experiences</a:t>
            </a:r>
            <a:r>
              <a:rPr lang="en-US" dirty="0"/>
              <a:t>, as we are incorporating digital tools and resources such as computers and the internet, "to promote student learning as well as allowing students to pursue their individual curiosities and becoming active participants in setting their own educational goals, managing their own learning, and assessing their own progress" because through out this game, students can go at their own pace to complete each mission, and in order to complete a mission the students will have to understand the cellular function their mission requires them to learn.</a:t>
            </a:r>
          </a:p>
          <a:p>
            <a:endParaRPr lang="en-US" dirty="0"/>
          </a:p>
        </p:txBody>
      </p:sp>
      <p:sp>
        <p:nvSpPr>
          <p:cNvPr id="2" name="Title 1"/>
          <p:cNvSpPr>
            <a:spLocks noGrp="1"/>
          </p:cNvSpPr>
          <p:nvPr>
            <p:ph type="title"/>
          </p:nvPr>
        </p:nvSpPr>
        <p:spPr/>
        <p:txBody>
          <a:bodyPr/>
          <a:lstStyle/>
          <a:p>
            <a:r>
              <a:rPr lang="en-US" dirty="0" smtClean="0"/>
              <a:t>Cell Command</a:t>
            </a:r>
            <a:endParaRPr lang="en-US"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228600"/>
            <a:ext cx="1524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0980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55837"/>
            <a:ext cx="5715000" cy="4525963"/>
          </a:xfrm>
        </p:spPr>
        <p:txBody>
          <a:bodyPr>
            <a:normAutofit lnSpcReduction="10000"/>
          </a:bodyPr>
          <a:lstStyle/>
          <a:p>
            <a:pPr marL="514350" indent="-514350">
              <a:buFont typeface="+mj-lt"/>
              <a:buAutoNum type="arabicPeriod"/>
            </a:pPr>
            <a:r>
              <a:rPr lang="en-US" dirty="0" smtClean="0"/>
              <a:t>Grouped students based on major/subject area</a:t>
            </a:r>
          </a:p>
          <a:p>
            <a:pPr marL="514350" indent="-514350">
              <a:buFont typeface="+mj-lt"/>
              <a:buAutoNum type="arabicPeriod"/>
            </a:pPr>
            <a:r>
              <a:rPr lang="en-US" dirty="0"/>
              <a:t>In groups, they showcased their game in a “poster” session style format using end computers with students circled around</a:t>
            </a:r>
          </a:p>
          <a:p>
            <a:pPr lvl="2"/>
            <a:r>
              <a:rPr lang="en-US" dirty="0"/>
              <a:t>Highlighted the strengths</a:t>
            </a:r>
          </a:p>
          <a:p>
            <a:pPr lvl="2"/>
            <a:r>
              <a:rPr lang="en-US" dirty="0"/>
              <a:t>Answered questions about the use of the game in the classroom</a:t>
            </a:r>
          </a:p>
          <a:p>
            <a:pPr lvl="2"/>
            <a:r>
              <a:rPr lang="en-US" dirty="0"/>
              <a:t>Connected to the </a:t>
            </a:r>
            <a:r>
              <a:rPr lang="en-US" dirty="0" smtClean="0"/>
              <a:t>standards</a:t>
            </a:r>
          </a:p>
          <a:p>
            <a:pPr marL="514350" indent="-514350">
              <a:buFont typeface="+mj-lt"/>
              <a:buAutoNum type="arabicPeriod"/>
            </a:pPr>
            <a:r>
              <a:rPr lang="en-US" dirty="0" err="1" smtClean="0"/>
              <a:t>Playtested</a:t>
            </a:r>
            <a:r>
              <a:rPr lang="en-US" dirty="0" smtClean="0"/>
              <a:t> the games they learned about</a:t>
            </a:r>
          </a:p>
        </p:txBody>
      </p:sp>
      <p:sp>
        <p:nvSpPr>
          <p:cNvPr id="2" name="Title 1"/>
          <p:cNvSpPr>
            <a:spLocks noGrp="1"/>
          </p:cNvSpPr>
          <p:nvPr>
            <p:ph type="title"/>
          </p:nvPr>
        </p:nvSpPr>
        <p:spPr>
          <a:xfrm>
            <a:off x="1447800" y="304800"/>
            <a:ext cx="6281057" cy="1143000"/>
          </a:xfrm>
        </p:spPr>
        <p:txBody>
          <a:bodyPr/>
          <a:lstStyle/>
          <a:p>
            <a:r>
              <a:rPr lang="en-US" dirty="0" smtClean="0"/>
              <a:t>In Class Activities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5496" y="2021005"/>
            <a:ext cx="2157407" cy="2318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5201" y="4724400"/>
            <a:ext cx="2197702" cy="1466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078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2760</TotalTime>
  <Words>846</Words>
  <Application>Microsoft Office PowerPoint</Application>
  <PresentationFormat>On-screen Show (4:3)</PresentationFormat>
  <Paragraphs>108</Paragraphs>
  <Slides>19</Slides>
  <Notes>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Waveform</vt:lpstr>
      <vt:lpstr>Games as a Vehicle to Develop Teacher Identities: Exploring the Potential of Games in the Classroom  Through the Len of Pre-Service Teachers </vt:lpstr>
      <vt:lpstr>Games in the classroom?</vt:lpstr>
      <vt:lpstr>E-Textbook on Games &amp; Learning </vt:lpstr>
      <vt:lpstr>E-Textbook on Games &amp; Learning (cont.)</vt:lpstr>
      <vt:lpstr>Sources for Games </vt:lpstr>
      <vt:lpstr>PowerPoint Presentation</vt:lpstr>
      <vt:lpstr>The SIMS</vt:lpstr>
      <vt:lpstr>Cell Command</vt:lpstr>
      <vt:lpstr>In Class Activities</vt:lpstr>
      <vt:lpstr>Peer Review of Cell Command</vt:lpstr>
      <vt:lpstr>PowerPoint Presentation</vt:lpstr>
      <vt:lpstr>Peer Review of Cell Command (cont.)</vt:lpstr>
      <vt:lpstr>PowerPoint Presentation</vt:lpstr>
      <vt:lpstr>Critique and needs</vt:lpstr>
      <vt:lpstr>Quandary  http://www.quandarygame.org/</vt:lpstr>
      <vt:lpstr>Quandary’s Layout</vt:lpstr>
      <vt:lpstr>Teacher Resources</vt:lpstr>
      <vt:lpstr>Quest Atlantis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19</cp:revision>
  <dcterms:created xsi:type="dcterms:W3CDTF">2013-04-03T17:56:02Z</dcterms:created>
  <dcterms:modified xsi:type="dcterms:W3CDTF">2013-04-05T16:08:35Z</dcterms:modified>
</cp:coreProperties>
</file>